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4" r:id="rId2"/>
    <p:sldId id="256" r:id="rId3"/>
    <p:sldId id="258" r:id="rId4"/>
    <p:sldId id="257" r:id="rId5"/>
    <p:sldId id="259" r:id="rId6"/>
    <p:sldId id="260" r:id="rId7"/>
    <p:sldId id="262" r:id="rId8"/>
    <p:sldId id="261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17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FE6511-B2A1-439F-BE8A-796BDC9B7BC4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620632-7716-4AA5-B2D5-A454C4BD3F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20632-7716-4AA5-B2D5-A454C4BD3F5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AB2A-B1FB-44C5-8AF1-782DF196C7B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9060-F428-4E61-B28D-24A639208D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AB2A-B1FB-44C5-8AF1-782DF196C7B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9060-F428-4E61-B28D-24A639208D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AB2A-B1FB-44C5-8AF1-782DF196C7B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9060-F428-4E61-B28D-24A639208D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AB2A-B1FB-44C5-8AF1-782DF196C7B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9060-F428-4E61-B28D-24A639208D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AB2A-B1FB-44C5-8AF1-782DF196C7B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9060-F428-4E61-B28D-24A639208D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AB2A-B1FB-44C5-8AF1-782DF196C7B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9060-F428-4E61-B28D-24A639208D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AB2A-B1FB-44C5-8AF1-782DF196C7B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9060-F428-4E61-B28D-24A639208D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AB2A-B1FB-44C5-8AF1-782DF196C7B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9060-F428-4E61-B28D-24A639208D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AB2A-B1FB-44C5-8AF1-782DF196C7B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9060-F428-4E61-B28D-24A639208D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AB2A-B1FB-44C5-8AF1-782DF196C7B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9060-F428-4E61-B28D-24A639208D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AB2A-B1FB-44C5-8AF1-782DF196C7B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C9060-F428-4E61-B28D-24A639208D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9AB2A-B1FB-44C5-8AF1-782DF196C7BE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C9060-F428-4E61-B28D-24A639208D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26" y="642918"/>
            <a:ext cx="357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ОРКСЭ</a:t>
            </a:r>
            <a:endParaRPr lang="ru-RU" sz="7200" dirty="0"/>
          </a:p>
        </p:txBody>
      </p:sp>
      <p:sp>
        <p:nvSpPr>
          <p:cNvPr id="3" name="TextBox 2"/>
          <p:cNvSpPr txBox="1"/>
          <p:nvPr/>
        </p:nvSpPr>
        <p:spPr>
          <a:xfrm>
            <a:off x="1000100" y="2571744"/>
            <a:ext cx="703929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1</a:t>
            </a:r>
          </a:p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Россия – наша Родина.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5572140"/>
            <a:ext cx="375295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МБОУСОШ № 15 г. Тула</a:t>
            </a:r>
            <a:br>
              <a:rPr lang="ru-RU" sz="2800" dirty="0" smtClean="0"/>
            </a:br>
            <a:r>
              <a:rPr lang="ru-RU" sz="2800" dirty="0" smtClean="0"/>
              <a:t>учитель Пикалова И.В.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34" y="928671"/>
            <a:ext cx="7129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4800" dirty="0" smtClean="0"/>
              <a:t> Российская Федерация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34" y="3000372"/>
            <a:ext cx="857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4800" dirty="0" smtClean="0"/>
              <a:t> Глава государства - президент</a:t>
            </a:r>
            <a:endParaRPr lang="ru-RU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571472" y="5214950"/>
            <a:ext cx="7313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4800" dirty="0" smtClean="0"/>
              <a:t>Столица России - Москва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Символы России</a:t>
            </a:r>
            <a:endParaRPr lang="ru-RU" sz="6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57188" y="1500188"/>
            <a:ext cx="2500312" cy="639762"/>
          </a:xfrm>
        </p:spPr>
        <p:txBody>
          <a:bodyPr/>
          <a:lstStyle/>
          <a:p>
            <a:pPr algn="ctr" eaLnBrk="1" hangingPunct="1"/>
            <a:r>
              <a:rPr lang="ru-RU" smtClean="0"/>
              <a:t>герб</a:t>
            </a:r>
          </a:p>
        </p:txBody>
      </p:sp>
      <p:pic>
        <p:nvPicPr>
          <p:cNvPr id="9" name="Содержимое 8" descr="pzgerbpc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2428875"/>
            <a:ext cx="2365375" cy="2611438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500813" y="1392238"/>
            <a:ext cx="1971675" cy="679450"/>
          </a:xfrm>
        </p:spPr>
        <p:txBody>
          <a:bodyPr/>
          <a:lstStyle/>
          <a:p>
            <a:pPr algn="ctr" eaLnBrk="1" hangingPunct="1"/>
            <a:r>
              <a:rPr lang="ru-RU" smtClean="0"/>
              <a:t>гимн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5786438" y="2174875"/>
            <a:ext cx="3357562" cy="3968750"/>
          </a:xfrm>
        </p:spPr>
        <p:txBody>
          <a:bodyPr rtlCol="0">
            <a:normAutofit fontScale="550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Россия – священная наша держава,</a:t>
            </a:r>
            <a:br>
              <a:rPr lang="ru-RU" dirty="0" smtClean="0"/>
            </a:br>
            <a:r>
              <a:rPr lang="ru-RU" dirty="0" smtClean="0"/>
              <a:t>Россия – любимая наша страна.</a:t>
            </a:r>
            <a:br>
              <a:rPr lang="ru-RU" dirty="0" smtClean="0"/>
            </a:br>
            <a:r>
              <a:rPr lang="ru-RU" dirty="0" smtClean="0"/>
              <a:t>Могучая воля, великая слава –</a:t>
            </a:r>
            <a:br>
              <a:rPr lang="ru-RU" dirty="0" smtClean="0"/>
            </a:br>
            <a:r>
              <a:rPr lang="ru-RU" dirty="0" smtClean="0"/>
              <a:t>Твое достоянье на все времена!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Припев</a:t>
            </a:r>
            <a:r>
              <a:rPr lang="ru-RU" dirty="0" smtClean="0"/>
              <a:t>: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Славься, Отечество наше свободное,</a:t>
            </a:r>
            <a:br>
              <a:rPr lang="ru-RU" dirty="0" smtClean="0"/>
            </a:br>
            <a:r>
              <a:rPr lang="ru-RU" dirty="0" smtClean="0"/>
              <a:t>Братских народов союз вековой,</a:t>
            </a:r>
            <a:br>
              <a:rPr lang="ru-RU" dirty="0" smtClean="0"/>
            </a:br>
            <a:r>
              <a:rPr lang="ru-RU" dirty="0" smtClean="0"/>
              <a:t>Предками данная мудрость народная!</a:t>
            </a:r>
            <a:br>
              <a:rPr lang="ru-RU" dirty="0" smtClean="0"/>
            </a:br>
            <a:r>
              <a:rPr lang="ru-RU" dirty="0" smtClean="0"/>
              <a:t>Славься, страна! Мы гордимся тобой!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От южных морей до полярного края</a:t>
            </a:r>
            <a:br>
              <a:rPr lang="ru-RU" dirty="0" smtClean="0"/>
            </a:br>
            <a:r>
              <a:rPr lang="ru-RU" dirty="0" smtClean="0"/>
              <a:t>Раскинулись наши леса и поля.</a:t>
            </a:r>
            <a:br>
              <a:rPr lang="ru-RU" dirty="0" smtClean="0"/>
            </a:br>
            <a:r>
              <a:rPr lang="ru-RU" dirty="0" smtClean="0"/>
              <a:t>Одна ты на свете! Одна ты такая –</a:t>
            </a:r>
            <a:br>
              <a:rPr lang="ru-RU" dirty="0" smtClean="0"/>
            </a:br>
            <a:r>
              <a:rPr lang="ru-RU" dirty="0" smtClean="0"/>
              <a:t>Хранимая Богом родная земля!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Припев.</a:t>
            </a: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Широкий простор для мечты и для жизни</a:t>
            </a:r>
            <a:br>
              <a:rPr lang="ru-RU" dirty="0" smtClean="0"/>
            </a:br>
            <a:r>
              <a:rPr lang="ru-RU" dirty="0" smtClean="0"/>
              <a:t>Грядущие нам открывают года.</a:t>
            </a:r>
            <a:br>
              <a:rPr lang="ru-RU" dirty="0" smtClean="0"/>
            </a:br>
            <a:r>
              <a:rPr lang="ru-RU" dirty="0" smtClean="0"/>
              <a:t>Нам силу дает наша верность Отчизне.</a:t>
            </a:r>
            <a:br>
              <a:rPr lang="ru-RU" dirty="0" smtClean="0"/>
            </a:br>
            <a:r>
              <a:rPr lang="ru-RU" dirty="0" smtClean="0"/>
              <a:t>Так было, так есть и так будет всегда!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0" name="Содержимое 8" descr="pzgerbpc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9625" y="2940050"/>
            <a:ext cx="2365375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Текст 4"/>
          <p:cNvSpPr txBox="1">
            <a:spLocks/>
          </p:cNvSpPr>
          <p:nvPr/>
        </p:nvSpPr>
        <p:spPr bwMode="auto">
          <a:xfrm>
            <a:off x="3286125" y="1500188"/>
            <a:ext cx="250031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2400" b="1">
                <a:latin typeface="Calibri" pitchFamily="34" charset="0"/>
              </a:rPr>
              <a:t>флаг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60"/>
                            </p:stCondLst>
                            <p:childTnLst>
                              <p:par>
                                <p:cTn id="17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6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60"/>
                            </p:stCondLst>
                            <p:childTnLst>
                              <p:par>
                                <p:cTn id="3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960"/>
                            </p:stCondLst>
                            <p:childTnLst>
                              <p:par>
                                <p:cTn id="4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60"/>
                            </p:stCondLst>
                            <p:childTnLst>
                              <p:par>
                                <p:cTn id="4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160"/>
                            </p:stCondLst>
                            <p:childTnLst>
                              <p:par>
                                <p:cTn id="5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160"/>
                            </p:stCondLst>
                            <p:childTnLst>
                              <p:par>
                                <p:cTn id="5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160"/>
                            </p:stCondLst>
                            <p:childTnLst>
                              <p:par>
                                <p:cTn id="6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160"/>
                            </p:stCondLst>
                            <p:childTnLst>
                              <p:par>
                                <p:cTn id="6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160"/>
                            </p:stCondLst>
                            <p:childTnLst>
                              <p:par>
                                <p:cTn id="7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7" grpId="0" build="p"/>
      <p:bldP spid="8" grpId="0" build="p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714356"/>
            <a:ext cx="685804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/>
          </a:p>
          <a:p>
            <a:r>
              <a:rPr lang="ru-RU" sz="2400" dirty="0"/>
              <a:t>12 июня — День России. День России — праздник свободы, гражданского мира и доброго согласия всех людей на основе закона и справедливости. Этот праздник — символ национального единения и общей ответственности за настоящее и будущее нашей Родины. Ежегодно по традиции День России отмечается праздничным концертом и грандиозным салютом в самом сердце страны — на Красной Площади.</a:t>
            </a:r>
          </a:p>
          <a:p>
            <a:endParaRPr lang="ru-RU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4572008"/>
            <a:ext cx="38100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928670"/>
            <a:ext cx="847969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4800" dirty="0" smtClean="0"/>
              <a:t>Родина - </a:t>
            </a:r>
            <a:r>
              <a:rPr lang="ru-RU" sz="3600" dirty="0" smtClean="0"/>
              <a:t>место, где родился и вырос; </a:t>
            </a:r>
          </a:p>
          <a:p>
            <a:r>
              <a:rPr lang="ru-RU" sz="3600" dirty="0" smtClean="0"/>
              <a:t>                         где жили предки;</a:t>
            </a:r>
          </a:p>
          <a:p>
            <a:r>
              <a:rPr lang="ru-RU" sz="3600" dirty="0" smtClean="0"/>
              <a:t>                         страна, в которой живёшь.</a:t>
            </a:r>
            <a:endParaRPr lang="ru-RU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785786" y="4143380"/>
            <a:ext cx="77900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4800" dirty="0" smtClean="0"/>
              <a:t>Родина - </a:t>
            </a:r>
            <a:r>
              <a:rPr lang="ru-RU" sz="3600" dirty="0" smtClean="0"/>
              <a:t>народ, родители, родня, </a:t>
            </a:r>
          </a:p>
          <a:p>
            <a:r>
              <a:rPr lang="ru-RU" sz="3600" dirty="0" smtClean="0"/>
              <a:t>                         род, родословная.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71480"/>
            <a:ext cx="878687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         Наше Отечество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  </a:t>
            </a:r>
            <a:r>
              <a:rPr lang="ru-RU" sz="2400" dirty="0" smtClean="0"/>
              <a:t>Наше отечество, наша Родина – матушка Россия.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Отечеством мы зовём Россию потому, что в ней жили испокон веку отцы наши и деды.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Родиной мы зовём её потому, что в ней мы родились, в ней говорят родным языком, и всё в ней для нас родное. А матерью – потому, что она вскормила нас своим хлебом, вспоила своими водами, выучила своему языку. Как мать она защищает и бережёт нас от всяких врагов…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Много есть на свете и кроме России всяких хороших государств и земель, но одна у человека родная мать – одна у него и родина.</a:t>
            </a:r>
          </a:p>
          <a:p>
            <a:r>
              <a:rPr lang="ru-RU" sz="2400" dirty="0" smtClean="0"/>
              <a:t>  </a:t>
            </a:r>
          </a:p>
          <a:p>
            <a:r>
              <a:rPr lang="ru-RU" sz="3600" dirty="0" smtClean="0"/>
              <a:t>                                              К. Д. Ушинский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850" y="188913"/>
            <a:ext cx="3455988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3779838" y="333375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Calibri" pitchFamily="34" charset="0"/>
              </a:rPr>
              <a:t>Исаак Левитан. Тихая обитель</a:t>
            </a: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613400" y="188913"/>
            <a:ext cx="3351213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6084888" y="4941888"/>
            <a:ext cx="25923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Calibri" pitchFamily="34" charset="0"/>
              </a:rPr>
              <a:t>Алексей Саврасов. Грачи прилетели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0825" y="3213100"/>
            <a:ext cx="3600450" cy="293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539750" y="6092825"/>
            <a:ext cx="3095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Calibri" pitchFamily="34" charset="0"/>
              </a:rPr>
              <a:t>Поленов В.Д.      Московский дворик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8" decel="100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08" decel="100000"/>
                                        <p:tgtEl>
                                          <p:spTgt spid="205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492" accel="100000" fill="hold">
                                          <p:stCondLst>
                                            <p:cond delay="3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08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492" accel="100000" fill="hold">
                                          <p:stCondLst>
                                            <p:cond delay="3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08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492" accel="100000" fill="hold">
                                          <p:stCondLst>
                                            <p:cond delay="3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40"/>
                            </p:stCondLst>
                            <p:childTnLst>
                              <p:par>
                                <p:cTn id="2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8" decel="100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08" decel="100000"/>
                                        <p:tgtEl>
                                          <p:spTgt spid="20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492" accel="100000" fill="hold">
                                          <p:stCondLst>
                                            <p:cond delay="30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308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492" accel="100000" fill="hold">
                                          <p:stCondLst>
                                            <p:cond delay="30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308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492" accel="100000" fill="hold">
                                          <p:stCondLst>
                                            <p:cond delay="30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4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60"/>
                            </p:stCondLst>
                            <p:childTnLst>
                              <p:par>
                                <p:cTn id="37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8" decel="100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08" decel="100000"/>
                                        <p:tgtEl>
                                          <p:spTgt spid="20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492" accel="100000" fill="hold">
                                          <p:stCondLst>
                                            <p:cond delay="30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308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492" accel="100000" fill="hold">
                                          <p:stCondLst>
                                            <p:cond delay="30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308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492" accel="100000" fill="hold">
                                          <p:stCondLst>
                                            <p:cond delay="30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6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5" grpId="0"/>
      <p:bldP spid="20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2.bp.blogspot.com/-Lvi-GpUehio/TtYNshTZkBI/AAAAAAAAAOg/GFuWULEsE9c/s1600/zhuk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428604"/>
            <a:ext cx="1905000" cy="2381250"/>
          </a:xfrm>
          <a:prstGeom prst="rect">
            <a:avLst/>
          </a:prstGeom>
          <a:noFill/>
        </p:spPr>
      </p:pic>
      <p:pic>
        <p:nvPicPr>
          <p:cNvPr id="17412" name="Picture 4" descr="http://fanparty.ru/images/fanclubs/Russia/articles/60505/53220_tribune_russia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1472" y="428604"/>
            <a:ext cx="1928826" cy="2346504"/>
          </a:xfrm>
          <a:prstGeom prst="rect">
            <a:avLst/>
          </a:prstGeom>
          <a:noFill/>
        </p:spPr>
      </p:pic>
      <p:pic>
        <p:nvPicPr>
          <p:cNvPr id="17414" name="Picture 6" descr="http://history-news.org/wp-content/uploads/2012/03/svr_im_06-300x17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1000108"/>
            <a:ext cx="2857500" cy="16573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348" y="3000372"/>
            <a:ext cx="1479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А. В. Суворов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714744" y="3000372"/>
            <a:ext cx="1756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П. И.  Багратион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786578" y="3000372"/>
            <a:ext cx="1233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Г. К. Жуков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00034" y="3571876"/>
            <a:ext cx="840140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Патриот</a:t>
            </a:r>
            <a:r>
              <a:rPr lang="ru-RU" sz="2400" dirty="0" smtClean="0"/>
              <a:t> – человек, который любит своё отечество, предан</a:t>
            </a:r>
          </a:p>
          <a:p>
            <a:r>
              <a:rPr lang="ru-RU" sz="2400" dirty="0"/>
              <a:t>с</a:t>
            </a:r>
            <a:r>
              <a:rPr lang="ru-RU" sz="2400" dirty="0" smtClean="0"/>
              <a:t>воему народу, готов на жертвы и подвиги во имя интересов</a:t>
            </a:r>
          </a:p>
          <a:p>
            <a:r>
              <a:rPr lang="ru-RU" sz="2400" dirty="0" smtClean="0"/>
              <a:t>своей Родины.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571472" y="5214950"/>
            <a:ext cx="82153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Патриотизм – </a:t>
            </a:r>
            <a:r>
              <a:rPr lang="ru-RU" sz="2400" dirty="0" smtClean="0"/>
              <a:t>любовь, эмоциональное отношение к </a:t>
            </a:r>
          </a:p>
          <a:p>
            <a:r>
              <a:rPr lang="ru-RU" sz="2400" dirty="0" smtClean="0"/>
              <a:t>Родине, выражающееся в готовности служить ей и защищать её от врагов.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8" y="285728"/>
            <a:ext cx="90011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/>
          </a:p>
          <a:p>
            <a:r>
              <a:rPr lang="ru-RU" sz="3600" dirty="0" smtClean="0"/>
              <a:t>Прочитай текст. Найди в нём главную мысль.  </a:t>
            </a:r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 </a:t>
            </a:r>
          </a:p>
          <a:p>
            <a:endParaRPr lang="ru-RU" sz="2400" dirty="0"/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	В нашей стране живут люди разных культур и разных убеждений. Россия стала такой большой именно потому, что она разрешала людям быть разными. </a:t>
            </a:r>
          </a:p>
          <a:p>
            <a:pPr algn="just"/>
            <a:r>
              <a:rPr lang="ru-RU" sz="2400" dirty="0" smtClean="0"/>
              <a:t>	В нашей стране всегда считалось естественным , что её граждане принадлежат к разным народам и религиям. Самое ценное, что есть в России – это её люди. 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280</Words>
  <Application>Microsoft Office PowerPoint</Application>
  <PresentationFormat>Экран (4:3)</PresentationFormat>
  <Paragraphs>51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Символы России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16</cp:revision>
  <dcterms:created xsi:type="dcterms:W3CDTF">2012-03-29T14:37:03Z</dcterms:created>
  <dcterms:modified xsi:type="dcterms:W3CDTF">2013-01-27T14:26:39Z</dcterms:modified>
</cp:coreProperties>
</file>